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6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16" r:id="rId12"/>
    <p:sldId id="417" r:id="rId13"/>
    <p:sldId id="418" r:id="rId14"/>
    <p:sldId id="402" r:id="rId15"/>
    <p:sldId id="368" r:id="rId16"/>
    <p:sldId id="395" r:id="rId17"/>
    <p:sldId id="369" r:id="rId18"/>
    <p:sldId id="403" r:id="rId19"/>
    <p:sldId id="370" r:id="rId20"/>
    <p:sldId id="371" r:id="rId21"/>
    <p:sldId id="404" r:id="rId22"/>
    <p:sldId id="405" r:id="rId23"/>
    <p:sldId id="406" r:id="rId24"/>
    <p:sldId id="372" r:id="rId25"/>
    <p:sldId id="407" r:id="rId26"/>
    <p:sldId id="408" r:id="rId27"/>
    <p:sldId id="374" r:id="rId28"/>
    <p:sldId id="376" r:id="rId29"/>
    <p:sldId id="375" r:id="rId30"/>
    <p:sldId id="409" r:id="rId31"/>
    <p:sldId id="377" r:id="rId32"/>
    <p:sldId id="410" r:id="rId33"/>
    <p:sldId id="379" r:id="rId34"/>
    <p:sldId id="380" r:id="rId35"/>
    <p:sldId id="411" r:id="rId36"/>
    <p:sldId id="381" r:id="rId37"/>
    <p:sldId id="396" r:id="rId38"/>
    <p:sldId id="397" r:id="rId39"/>
    <p:sldId id="382" r:id="rId40"/>
    <p:sldId id="383" r:id="rId41"/>
    <p:sldId id="413" r:id="rId42"/>
    <p:sldId id="414" r:id="rId43"/>
    <p:sldId id="415" r:id="rId44"/>
    <p:sldId id="412" r:id="rId45"/>
    <p:sldId id="341" r:id="rId46"/>
    <p:sldId id="384" r:id="rId47"/>
    <p:sldId id="385" r:id="rId48"/>
    <p:sldId id="386" r:id="rId49"/>
    <p:sldId id="342" r:id="rId50"/>
    <p:sldId id="387" r:id="rId51"/>
    <p:sldId id="398" r:id="rId52"/>
    <p:sldId id="344" r:id="rId53"/>
    <p:sldId id="390" r:id="rId54"/>
    <p:sldId id="346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68" d="100"/>
          <a:sy n="68" d="100"/>
        </p:scale>
        <p:origin x="152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웹 프로그래밍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>
                <a:solidFill>
                  <a:srgbClr val="0000FF"/>
                </a:solidFill>
              </a:rPr>
              <a:t>  </a:t>
            </a:r>
            <a:r>
              <a:rPr lang="en-US" altLang="ko-KR" sz="700" b="1" dirty="0">
                <a:solidFill>
                  <a:srgbClr val="0000FF"/>
                </a:solidFill>
              </a:rPr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>
                <a:solidFill>
                  <a:srgbClr val="0000FF"/>
                </a:solidFill>
              </a:rPr>
              <a:t>  </a:t>
            </a:r>
            <a:r>
              <a:rPr lang="en-US" altLang="ko-KR" sz="700" b="1" dirty="0">
                <a:solidFill>
                  <a:srgbClr val="0000FF"/>
                </a:solidFill>
              </a:rPr>
              <a:t>&lt;section&gt;               </a:t>
            </a:r>
          </a:p>
          <a:p>
            <a:r>
              <a:rPr lang="en-US" altLang="ko-KR" sz="700" dirty="0">
                <a:solidFill>
                  <a:srgbClr val="0000FF"/>
                </a:solidFill>
              </a:rPr>
              <a:t>    </a:t>
            </a:r>
            <a:r>
              <a:rPr lang="en-US" altLang="ko-KR" sz="700" b="1" dirty="0">
                <a:solidFill>
                  <a:srgbClr val="0000FF"/>
                </a:solidFill>
              </a:rPr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>
              <a:solidFill>
                <a:srgbClr val="0000FF"/>
              </a:solidFill>
            </a:endParaRPr>
          </a:p>
          <a:p>
            <a:r>
              <a:rPr lang="en-US" altLang="ko-KR" sz="700" dirty="0">
                <a:solidFill>
                  <a:srgbClr val="0000FF"/>
                </a:solidFill>
              </a:rPr>
              <a:t>    </a:t>
            </a:r>
            <a:r>
              <a:rPr lang="en-US" altLang="ko-KR" sz="700" b="1" dirty="0">
                <a:solidFill>
                  <a:srgbClr val="0000FF"/>
                </a:solidFill>
              </a:rPr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>
                <a:solidFill>
                  <a:srgbClr val="0000FF"/>
                </a:solidFill>
              </a:rPr>
              <a:t>    </a:t>
            </a:r>
            <a:r>
              <a:rPr lang="en-US" altLang="ko-KR" sz="700" b="1" dirty="0">
                <a:solidFill>
                  <a:srgbClr val="0000FF"/>
                </a:solidFill>
              </a:rPr>
              <a:t>&lt;</a:t>
            </a:r>
            <a:r>
              <a:rPr lang="en-US" altLang="ko-KR" sz="700" b="1" dirty="0" err="1">
                <a:solidFill>
                  <a:srgbClr val="0000FF"/>
                </a:solidFill>
              </a:rPr>
              <a:t>nav</a:t>
            </a:r>
            <a:r>
              <a:rPr lang="en-US" altLang="ko-KR" sz="700" b="1" dirty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>
                <a:solidFill>
                  <a:srgbClr val="0000FF"/>
                </a:solidFill>
              </a:rPr>
              <a:t>  </a:t>
            </a:r>
            <a:r>
              <a:rPr lang="en-US" altLang="ko-KR" sz="700" b="1" dirty="0">
                <a:solidFill>
                  <a:srgbClr val="0000FF"/>
                </a:solidFill>
              </a:rPr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>
                <a:solidFill>
                  <a:srgbClr val="0000FF"/>
                </a:solidFill>
              </a:rPr>
              <a:t>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 id="container"&gt;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dirty="0" smtClean="0">
                <a:solidFill>
                  <a:srgbClr val="0000FF"/>
                </a:solidFill>
              </a:rPr>
              <a:t>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div&gt;               </a:t>
            </a:r>
          </a:p>
          <a:p>
            <a:pPr defTabSz="180000"/>
            <a:r>
              <a:rPr lang="en-US" altLang="ko-KR" sz="700" dirty="0" smtClean="0">
                <a:solidFill>
                  <a:srgbClr val="0000FF"/>
                </a:solidFill>
              </a:rPr>
              <a:t>		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>
                <a:solidFill>
                  <a:srgbClr val="0000FF"/>
                </a:solidFill>
              </a:rPr>
              <a:t>		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>
                <a:solidFill>
                  <a:srgbClr val="0000FF"/>
                </a:solidFill>
              </a:rPr>
              <a:t>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>
              <a:solidFill>
                <a:srgbClr val="0000FF"/>
              </a:solidFill>
            </a:endParaRPr>
          </a:p>
          <a:p>
            <a:pPr defTabSz="180000"/>
            <a:r>
              <a:rPr lang="en-US" altLang="ko-KR" sz="700" dirty="0" smtClean="0">
                <a:solidFill>
                  <a:srgbClr val="0000FF"/>
                </a:solidFill>
              </a:rPr>
              <a:t>	</a:t>
            </a:r>
            <a:r>
              <a:rPr lang="en-US" altLang="ko-KR" sz="7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700" b="1" dirty="0">
                <a:solidFill>
                  <a:srgbClr val="0000FF"/>
                </a:solidFill>
              </a:rPr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구조화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문서를 구조화할 때 권장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전체를 구조화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 제목과 소개는 </a:t>
            </a:r>
            <a:r>
              <a:rPr lang="en-US" altLang="ko-KR" dirty="0" smtClean="0"/>
              <a:t>&lt;header&gt; </a:t>
            </a:r>
            <a:r>
              <a:rPr lang="ko-KR" altLang="en-US" dirty="0" smtClean="0"/>
              <a:t>태그로 작성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 </a:t>
            </a:r>
            <a:r>
              <a:rPr lang="ko-KR" altLang="en-US" dirty="0"/>
              <a:t>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</a:t>
            </a:r>
            <a:r>
              <a:rPr lang="ko-KR" altLang="en-US" dirty="0" smtClean="0"/>
              <a:t>붙임</a:t>
            </a:r>
            <a:endParaRPr lang="ko-KR" altLang="en-US" dirty="0"/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 smtClean="0"/>
              <a:t>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시트로 꾸미기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908720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머리말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목차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</a:t>
              </a:r>
              <a:r>
                <a:rPr lang="en-US" altLang="ko-KR" sz="1100" dirty="0" err="1" smtClean="0"/>
                <a:t>nav</a:t>
              </a:r>
              <a:r>
                <a:rPr lang="en-US" altLang="ko-KR" sz="1100" dirty="0" smtClean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노트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본문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꼬리말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 smtClean="0"/>
              <a:t>&lt;!</a:t>
            </a:r>
            <a:r>
              <a:rPr lang="en-US" altLang="ko-KR" sz="800" dirty="0"/>
              <a:t>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</a:t>
            </a:r>
            <a:r>
              <a:rPr lang="en-US" altLang="ko-KR" sz="800" dirty="0" smtClean="0"/>
              <a:t>&gt;&lt;</a:t>
            </a:r>
            <a:r>
              <a:rPr lang="en-US" altLang="ko-KR" sz="800" dirty="0"/>
              <a:t>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>
                <a:solidFill>
                  <a:srgbClr val="0000FF"/>
                </a:solidFill>
              </a:rPr>
              <a:t>	</a:t>
            </a:r>
            <a:r>
              <a:rPr lang="en-US" altLang="ko-KR" sz="800" b="1" dirty="0">
                <a:solidFill>
                  <a:srgbClr val="0000FF"/>
                </a:solidFill>
              </a:rPr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	</a:t>
            </a:r>
            <a:r>
              <a:rPr lang="en-US" altLang="ko-KR" sz="800" dirty="0" err="1" smtClean="0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>
                <a:solidFill>
                  <a:srgbClr val="0000FF"/>
                </a:solidFill>
              </a:rPr>
              <a:t>	&lt;</a:t>
            </a:r>
            <a:r>
              <a:rPr lang="en-US" altLang="ko-KR" sz="800" b="1" dirty="0" err="1">
                <a:solidFill>
                  <a:srgbClr val="0000FF"/>
                </a:solidFill>
              </a:rPr>
              <a:t>nav</a:t>
            </a:r>
            <a:r>
              <a:rPr lang="en-US" altLang="ko-KR" sz="800" b="1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800" dirty="0">
                <a:solidFill>
                  <a:srgbClr val="0000FF"/>
                </a:solidFill>
              </a:rPr>
              <a:t>		</a:t>
            </a:r>
            <a:r>
              <a:rPr lang="en-US" altLang="ko-KR" sz="800" b="1" dirty="0">
                <a:solidFill>
                  <a:srgbClr val="0000FF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>
                <a:solidFill>
                  <a:srgbClr val="0000FF"/>
                </a:solidFill>
              </a:rPr>
              <a:t>	</a:t>
            </a:r>
            <a:r>
              <a:rPr lang="en-US" altLang="ko-KR" sz="800" b="1" dirty="0">
                <a:solidFill>
                  <a:srgbClr val="0000FF"/>
                </a:solidFill>
              </a:rPr>
              <a:t>&lt;section&gt;</a:t>
            </a:r>
          </a:p>
          <a:p>
            <a:pPr defTabSz="180000"/>
            <a:r>
              <a:rPr lang="en-US" altLang="ko-KR" sz="800" dirty="0">
                <a:solidFill>
                  <a:srgbClr val="0000FF"/>
                </a:solidFill>
              </a:rPr>
              <a:t>		</a:t>
            </a:r>
            <a:r>
              <a:rPr lang="en-US" altLang="ko-KR" sz="800" b="1" dirty="0">
                <a:solidFill>
                  <a:srgbClr val="0000FF"/>
                </a:solidFill>
              </a:rPr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</a:t>
            </a:r>
            <a:r>
              <a:rPr lang="ko-KR" altLang="en-US" sz="800" dirty="0" smtClean="0"/>
              <a:t>이것이 </a:t>
            </a:r>
            <a:r>
              <a:rPr lang="ko-KR" altLang="en-US" sz="800" dirty="0"/>
              <a:t>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</a:t>
            </a:r>
            <a:r>
              <a:rPr lang="en-US" altLang="ko-KR" sz="800" b="1" dirty="0">
                <a:solidFill>
                  <a:srgbClr val="0000FF"/>
                </a:solidFill>
              </a:rPr>
              <a:t>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</a:t>
            </a:r>
            <a:r>
              <a:rPr lang="ko-KR" altLang="en-US" sz="800" dirty="0" err="1" smtClean="0"/>
              <a:t>레퀴엠은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>
                <a:solidFill>
                  <a:srgbClr val="0000FF"/>
                </a:solidFill>
              </a:rPr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>
                <a:solidFill>
                  <a:srgbClr val="0000FF"/>
                </a:solidFill>
              </a:rPr>
              <a:t>	</a:t>
            </a:r>
            <a:r>
              <a:rPr lang="en-US" altLang="ko-KR" sz="800" b="1" dirty="0">
                <a:solidFill>
                  <a:srgbClr val="0000FF"/>
                </a:solidFill>
              </a:rPr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>
                <a:solidFill>
                  <a:srgbClr val="0000FF"/>
                </a:solidFill>
              </a:rPr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</a:t>
            </a:r>
            <a:r>
              <a:rPr lang="en-US" altLang="ko-KR" sz="800" b="1" dirty="0" smtClean="0"/>
              <a:t>&gt;</a:t>
            </a:r>
          </a:p>
          <a:p>
            <a:pPr defTabSz="180000"/>
            <a:r>
              <a:rPr lang="en-US" altLang="ko-KR" sz="800" dirty="0" smtClean="0"/>
              <a:t>&lt;/</a:t>
            </a:r>
            <a:r>
              <a:rPr lang="en-US" altLang="ko-KR" sz="800" dirty="0"/>
              <a:t>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</a:t>
            </a:r>
            <a:r>
              <a:rPr lang="ko-KR" altLang="en-US" sz="1600" dirty="0" smtClean="0">
                <a:solidFill>
                  <a:schemeClr val="bg1"/>
                </a:solidFill>
              </a:rPr>
              <a:t>연습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>– HTML </a:t>
            </a:r>
            <a:r>
              <a:rPr lang="ko-KR" altLang="en-US" sz="1600" dirty="0" smtClean="0">
                <a:solidFill>
                  <a:schemeClr val="bg1"/>
                </a:solidFill>
              </a:rPr>
              <a:t>텍스트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머리말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목차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노트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블록 태그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&lt;figure&gt;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책이나 보고서 등 본문에 삽입하는 사진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차트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삽화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소스 코드 등을 통상적으로 ‘그림</a:t>
            </a:r>
            <a:r>
              <a:rPr lang="en-US" altLang="ko-KR" dirty="0" smtClean="0">
                <a:latin typeface="+mn-ea"/>
                <a:ea typeface="+mn-ea"/>
              </a:rPr>
              <a:t>’</a:t>
            </a:r>
            <a:r>
              <a:rPr lang="ko-KR" altLang="en-US" dirty="0" smtClean="0">
                <a:latin typeface="+mn-ea"/>
                <a:ea typeface="+mn-ea"/>
              </a:rPr>
              <a:t>으로 표현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&lt;details&gt;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와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&lt;summary&gt;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&lt;details&gt;</a:t>
            </a:r>
            <a:r>
              <a:rPr lang="ko-KR" altLang="en-US" dirty="0" smtClean="0">
                <a:latin typeface="+mn-ea"/>
                <a:ea typeface="+mn-ea"/>
              </a:rPr>
              <a:t>는 상세 정보를 담는 </a:t>
            </a:r>
            <a:r>
              <a:rPr lang="ko-KR" altLang="en-US" dirty="0" err="1" smtClean="0">
                <a:latin typeface="+mn-ea"/>
                <a:ea typeface="+mn-ea"/>
              </a:rPr>
              <a:t>시맨틱</a:t>
            </a:r>
            <a:r>
              <a:rPr lang="ko-KR" altLang="en-US" dirty="0" smtClean="0">
                <a:latin typeface="+mn-ea"/>
                <a:ea typeface="+mn-ea"/>
              </a:rPr>
              <a:t> 블록 태그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&lt;summary&gt; </a:t>
            </a:r>
            <a:r>
              <a:rPr lang="ko-KR" altLang="en-US" dirty="0" smtClean="0">
                <a:latin typeface="+mn-ea"/>
                <a:ea typeface="+mn-ea"/>
              </a:rPr>
              <a:t>태그는 </a:t>
            </a:r>
            <a:r>
              <a:rPr lang="en-US" altLang="ko-KR" dirty="0" smtClean="0">
                <a:latin typeface="+mn-ea"/>
                <a:ea typeface="+mn-ea"/>
              </a:rPr>
              <a:t>&lt;details&gt;</a:t>
            </a:r>
            <a:r>
              <a:rPr lang="ko-KR" altLang="en-US" dirty="0" smtClean="0">
                <a:latin typeface="+mn-ea"/>
                <a:ea typeface="+mn-ea"/>
              </a:rPr>
              <a:t>로 구성되는 블록의 제목 표현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태그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&lt;mark&gt;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중요한 텍스트임을 표시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&lt;time&gt;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텍스트의 내용이 시간임을 표시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&lt;meter&gt;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주어진 범위나 </a:t>
            </a:r>
            <a:r>
              <a:rPr lang="en-US" altLang="ko-KR" dirty="0" smtClean="0">
                <a:latin typeface="+mn-ea"/>
                <a:ea typeface="+mn-ea"/>
              </a:rPr>
              <a:t>%</a:t>
            </a:r>
            <a:r>
              <a:rPr lang="ko-KR" altLang="en-US" dirty="0" smtClean="0">
                <a:latin typeface="+mn-ea"/>
                <a:ea typeface="+mn-ea"/>
              </a:rPr>
              <a:t>의 데이터 량 표시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&lt;progress&gt;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작업의 진행 정도 표시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ko-KR" altLang="en-US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ko-KR" altLang="en-US" dirty="0" smtClean="0">
              <a:latin typeface="+mn-ea"/>
            </a:endParaRPr>
          </a:p>
          <a:p>
            <a:pPr lvl="1"/>
            <a:endParaRPr lang="ko-KR" altLang="en-US" dirty="0" smtClean="0">
              <a:latin typeface="+mn-ea"/>
            </a:endParaRPr>
          </a:p>
          <a:p>
            <a:pPr lvl="0"/>
            <a:endParaRPr lang="en-US" altLang="ko-KR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00FF"/>
                </a:solidFill>
              </a:rPr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rgbClr val="0000FF"/>
                </a:solidFill>
              </a:rPr>
              <a:t>&lt;</a:t>
            </a:r>
            <a:r>
              <a:rPr lang="en-US" altLang="ko-KR" sz="1200" b="1" dirty="0" err="1">
                <a:solidFill>
                  <a:srgbClr val="0000FF"/>
                </a:solidFill>
              </a:rPr>
              <a:t>figcaption</a:t>
            </a:r>
            <a:r>
              <a:rPr lang="en-US" altLang="ko-KR" sz="1200" b="1" dirty="0">
                <a:solidFill>
                  <a:srgbClr val="0000FF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 smtClean="0">
                <a:solidFill>
                  <a:schemeClr val="tx1"/>
                </a:solidFill>
              </a:rPr>
              <a:t>&lt;/small&gt;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rgbClr val="0000FF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</a:rPr>
              <a:t>&lt;summary&gt;</a:t>
            </a:r>
            <a:r>
              <a:rPr lang="en-US" altLang="ko-KR" sz="1200" b="1" dirty="0">
                <a:solidFill>
                  <a:schemeClr val="tx1"/>
                </a:solidFill>
              </a:rPr>
              <a:t>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>
                <a:solidFill>
                  <a:srgbClr val="0000FF"/>
                </a:solidFill>
              </a:rPr>
              <a:t>&lt;mark&gt;</a:t>
            </a:r>
            <a:r>
              <a:rPr lang="en-US" altLang="ko-KR" sz="1200" b="1" dirty="0"/>
              <a:t>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>
                <a:solidFill>
                  <a:srgbClr val="0000FF"/>
                </a:solidFill>
              </a:rPr>
              <a:t>&lt;time&gt;</a:t>
            </a:r>
            <a:r>
              <a:rPr lang="en-US" altLang="ko-KR" sz="1200" b="1" dirty="0"/>
              <a:t>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>
                <a:solidFill>
                  <a:srgbClr val="0000FF"/>
                </a:solidFill>
              </a:rPr>
              <a:t>&lt;meter </a:t>
            </a:r>
            <a:r>
              <a:rPr lang="en-US" altLang="ko-KR" sz="1200" b="1" dirty="0"/>
              <a:t>value="0.8" max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1.0</a:t>
            </a:r>
            <a:r>
              <a:rPr lang="en-US" altLang="ko-KR" sz="1200" b="1" dirty="0" smtClean="0"/>
              <a:t>"&gt;80</a:t>
            </a:r>
            <a:r>
              <a:rPr lang="en-US" altLang="ko-KR" sz="1200" b="1" dirty="0"/>
              <a:t>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&lt;</a:t>
            </a:r>
            <a:r>
              <a:rPr lang="en-US" altLang="ko-KR" sz="1200" b="1" dirty="0">
                <a:solidFill>
                  <a:srgbClr val="0000FF"/>
                </a:solidFill>
              </a:rPr>
              <a:t>progress</a:t>
            </a:r>
            <a:r>
              <a:rPr lang="en-US" altLang="ko-KR" sz="1200" b="1" dirty="0"/>
              <a:t>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바람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+mn-ea"/>
              </a:rPr>
              <a:t>폼 태그</a:t>
            </a:r>
            <a:r>
              <a:rPr lang="en-US" altLang="ko-KR" dirty="0" smtClean="0">
                <a:latin typeface="+mn-ea"/>
              </a:rPr>
              <a:t> &lt;form&gt; </a:t>
            </a:r>
            <a:r>
              <a:rPr lang="ko-KR" altLang="en-US" dirty="0" smtClean="0">
                <a:latin typeface="+mn-ea"/>
              </a:rPr>
              <a:t>태그로 둘러싸는 모양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name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속성</a:t>
            </a:r>
            <a:endParaRPr lang="en-US" altLang="ko-KR" dirty="0" smtClean="0">
              <a:solidFill>
                <a:srgbClr val="0000FF"/>
              </a:solidFill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폼의 이름 지정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action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속성</a:t>
            </a:r>
            <a:endParaRPr lang="en-US" altLang="ko-KR" dirty="0" smtClean="0">
              <a:solidFill>
                <a:srgbClr val="0000FF"/>
              </a:solidFill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폼 데이터를 처리할 웹 서버 응용프로그램의 이름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submit </a:t>
            </a:r>
            <a:r>
              <a:rPr lang="ko-KR" altLang="en-US" dirty="0" smtClean="0">
                <a:latin typeface="+mn-ea"/>
                <a:ea typeface="+mn-ea"/>
              </a:rPr>
              <a:t>버튼이 눌리면 브라우저는 </a:t>
            </a:r>
            <a:r>
              <a:rPr lang="en-US" altLang="ko-KR" dirty="0" smtClean="0">
                <a:latin typeface="+mn-ea"/>
                <a:ea typeface="+mn-ea"/>
              </a:rPr>
              <a:t>action</a:t>
            </a:r>
            <a:r>
              <a:rPr lang="ko-KR" altLang="en-US" dirty="0" smtClean="0">
                <a:latin typeface="+mn-ea"/>
                <a:ea typeface="+mn-ea"/>
              </a:rPr>
              <a:t>에 지정된 웹 서버 응용프로그램 실행 요청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웹 서버 응용프로그램은 </a:t>
            </a:r>
            <a:r>
              <a:rPr lang="en-US" altLang="ko-KR" dirty="0" smtClean="0">
                <a:latin typeface="+mn-ea"/>
                <a:ea typeface="+mn-ea"/>
              </a:rPr>
              <a:t>Java, JSP, PHP, C/C++ </a:t>
            </a:r>
            <a:r>
              <a:rPr lang="ko-KR" altLang="en-US" dirty="0" smtClean="0">
                <a:latin typeface="+mn-ea"/>
                <a:ea typeface="+mn-ea"/>
              </a:rPr>
              <a:t>등 다양한 언어로 작성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method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속성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폼 데이터를 웹 서버로 전송하는 형식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대표적인 전송 방식 </a:t>
            </a:r>
            <a:r>
              <a:rPr lang="en-US" altLang="ko-KR" dirty="0" smtClean="0">
                <a:latin typeface="+mn-ea"/>
                <a:ea typeface="+mn-ea"/>
              </a:rPr>
              <a:t>: GET, POST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311890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721060"/>
            <a:ext cx="6406752" cy="1649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&lt;input type="text"&gt;</a:t>
            </a:r>
          </a:p>
          <a:p>
            <a:pPr lvl="1"/>
            <a:r>
              <a:rPr lang="ko-KR" altLang="en-US" dirty="0" smtClean="0">
                <a:latin typeface="+mn-ea"/>
              </a:rPr>
              <a:t>한 줄 짜리 입력 창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&lt;input type="password"&gt;</a:t>
            </a:r>
          </a:p>
          <a:p>
            <a:pPr lvl="1"/>
            <a:r>
              <a:rPr lang="ko-KR" altLang="en-US" dirty="0" smtClean="0">
                <a:latin typeface="+mn-ea"/>
              </a:rPr>
              <a:t>암호 입력 창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사용자 입력 문자 대신 </a:t>
            </a:r>
            <a:r>
              <a:rPr lang="en-US" altLang="ko-KR" dirty="0" smtClean="0">
                <a:latin typeface="+mn-ea"/>
                <a:ea typeface="+mn-ea"/>
              </a:rPr>
              <a:t>'*' </a:t>
            </a:r>
            <a:r>
              <a:rPr lang="ko-KR" altLang="en-US" dirty="0" smtClean="0">
                <a:latin typeface="+mn-ea"/>
                <a:ea typeface="+mn-ea"/>
              </a:rPr>
              <a:t>등 </a:t>
            </a:r>
            <a:endParaRPr lang="en-US" altLang="ko-KR" dirty="0" smtClean="0">
              <a:latin typeface="+mn-ea"/>
              <a:ea typeface="+mn-ea"/>
            </a:endParaRPr>
          </a:p>
          <a:p>
            <a:pPr marL="685800" lvl="2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   다른 글자로 출력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 smtClean="0">
                <a:latin typeface="+mn-ea"/>
              </a:rPr>
              <a:t>&lt;</a:t>
            </a:r>
            <a:r>
              <a:rPr lang="en-US" altLang="ko-KR" dirty="0" err="1" smtClean="0">
                <a:latin typeface="+mn-ea"/>
              </a:rPr>
              <a:t>textarea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lvl="1"/>
            <a:r>
              <a:rPr lang="ko-KR" altLang="en-US" dirty="0" smtClean="0">
                <a:latin typeface="+mn-ea"/>
              </a:rPr>
              <a:t>여러 줄 입력 창</a:t>
            </a:r>
          </a:p>
          <a:p>
            <a:pPr lvl="2"/>
            <a:endParaRPr lang="ko-KR" altLang="en-US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datalist</a:t>
            </a:r>
            <a:r>
              <a:rPr lang="en-US" altLang="ko-KR" dirty="0">
                <a:latin typeface="+mn-ea"/>
              </a:rPr>
              <a:t>&gt;</a:t>
            </a:r>
          </a:p>
          <a:p>
            <a:pPr lvl="1"/>
            <a:r>
              <a:rPr lang="ko-KR" altLang="en-US" dirty="0" smtClean="0">
                <a:latin typeface="+mn-ea"/>
              </a:rPr>
              <a:t>목록 리스트를 작성하는 태그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&lt;option&gt; </a:t>
            </a:r>
            <a:r>
              <a:rPr lang="ko-KR" altLang="en-US" dirty="0">
                <a:latin typeface="+mn-ea"/>
                <a:ea typeface="+mn-ea"/>
              </a:rPr>
              <a:t>태그로 항목 하나 표현</a:t>
            </a:r>
          </a:p>
          <a:p>
            <a:pPr lvl="1"/>
            <a:r>
              <a:rPr lang="en-US" altLang="ko-KR" dirty="0" smtClean="0">
                <a:latin typeface="+mn-ea"/>
              </a:rPr>
              <a:t>&lt;</a:t>
            </a:r>
            <a:r>
              <a:rPr lang="en-US" altLang="ko-KR" dirty="0">
                <a:latin typeface="+mn-ea"/>
              </a:rPr>
              <a:t>input type=“text</a:t>
            </a:r>
            <a:r>
              <a:rPr lang="en-US" altLang="ko-KR" dirty="0" smtClean="0">
                <a:latin typeface="+mn-ea"/>
              </a:rPr>
              <a:t>”&gt;</a:t>
            </a:r>
            <a:r>
              <a:rPr lang="ko-KR" altLang="en-US" dirty="0" smtClean="0">
                <a:latin typeface="+mn-ea"/>
              </a:rPr>
              <a:t>에 입력 가능한 데이터 목록 제고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전형적인 구조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>
                <a:solidFill>
                  <a:srgbClr val="0000FF"/>
                </a:solidFill>
              </a:rPr>
              <a:t>	</a:t>
            </a:r>
            <a:r>
              <a:rPr lang="ko-KR" altLang="en-US" sz="1400" dirty="0" smtClean="0">
                <a:solidFill>
                  <a:srgbClr val="0000FF"/>
                </a:solidFill>
              </a:rPr>
              <a:t>검색</a:t>
            </a:r>
            <a:r>
              <a:rPr lang="en-US" altLang="ko-KR" sz="1400" dirty="0">
                <a:solidFill>
                  <a:srgbClr val="0000FF"/>
                </a:solidFill>
              </a:rPr>
              <a:t>: &lt;input type="text" size="10" value=""&gt;</a:t>
            </a:r>
          </a:p>
          <a:p>
            <a:pPr defTabSz="180000"/>
            <a:r>
              <a:rPr lang="en-US" altLang="ko-KR" sz="1400" dirty="0">
                <a:solidFill>
                  <a:srgbClr val="0000FF"/>
                </a:solidFill>
              </a:rPr>
              <a:t>  </a:t>
            </a:r>
            <a:r>
              <a:rPr lang="en-US" altLang="ko-KR" sz="1400" dirty="0" smtClean="0">
                <a:solidFill>
                  <a:srgbClr val="0000FF"/>
                </a:solidFill>
              </a:rPr>
              <a:t>			&lt;</a:t>
            </a:r>
            <a:r>
              <a:rPr lang="en-US" altLang="ko-KR" sz="1400" dirty="0">
                <a:solidFill>
                  <a:srgbClr val="0000FF"/>
                </a:solidFill>
              </a:rPr>
              <a:t>input type="button" value="Q1"&gt;</a:t>
            </a:r>
          </a:p>
          <a:p>
            <a:pPr defTabSz="180000"/>
            <a:r>
              <a:rPr lang="en-US" altLang="ko-KR" sz="1400" dirty="0">
                <a:solidFill>
                  <a:srgbClr val="0000FF"/>
                </a:solidFill>
              </a:rPr>
              <a:t>  </a:t>
            </a:r>
            <a:r>
              <a:rPr lang="en-US" altLang="ko-KR" sz="1400" dirty="0" smtClean="0">
                <a:solidFill>
                  <a:srgbClr val="0000FF"/>
                </a:solidFill>
              </a:rPr>
              <a:t>			&lt;</a:t>
            </a:r>
            <a:r>
              <a:rPr lang="en-US" altLang="ko-KR" sz="1400" dirty="0">
                <a:solidFill>
                  <a:srgbClr val="0000FF"/>
                </a:solidFill>
              </a:rPr>
              <a:t>button type="button"&gt;Q2&lt;/button&gt;&lt;</a:t>
            </a:r>
            <a:r>
              <a:rPr lang="en-US" altLang="ko-KR" sz="1400" dirty="0" err="1">
                <a:solidFill>
                  <a:srgbClr val="0000FF"/>
                </a:solidFill>
              </a:rPr>
              <a:t>br</a:t>
            </a:r>
            <a:r>
              <a:rPr lang="en-US" altLang="ko-KR" sz="1400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submit </a:t>
            </a:r>
            <a:r>
              <a:rPr lang="ko-KR" altLang="en-US" sz="1400" dirty="0">
                <a:solidFill>
                  <a:srgbClr val="FF0000"/>
                </a:solidFill>
              </a:rPr>
              <a:t>버튼 </a:t>
            </a:r>
            <a:r>
              <a:rPr lang="en-US" altLang="ko-KR" sz="1400" dirty="0">
                <a:solidFill>
                  <a:srgbClr val="FF0000"/>
                </a:solidFill>
              </a:rPr>
              <a:t>: &lt;input type="submit" value="</a:t>
            </a:r>
            <a:r>
              <a:rPr lang="ko-KR" altLang="en-US" sz="1400" dirty="0">
                <a:solidFill>
                  <a:srgbClr val="FF0000"/>
                </a:solidFill>
              </a:rPr>
              <a:t>전송</a:t>
            </a:r>
            <a:r>
              <a:rPr lang="en-US" altLang="ko-KR" sz="1400" dirty="0">
                <a:solidFill>
                  <a:srgbClr val="FF0000"/>
                </a:solidFill>
              </a:rPr>
              <a:t>1"&gt;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				 &lt;</a:t>
            </a:r>
            <a:r>
              <a:rPr lang="en-US" altLang="ko-KR" sz="1400" dirty="0">
                <a:solidFill>
                  <a:srgbClr val="FF0000"/>
                </a:solidFill>
              </a:rPr>
              <a:t>button type="submit"&gt;</a:t>
            </a:r>
            <a:r>
              <a:rPr lang="ko-KR" altLang="en-US" sz="1400" dirty="0">
                <a:solidFill>
                  <a:srgbClr val="FF0000"/>
                </a:solidFill>
              </a:rPr>
              <a:t>전송</a:t>
            </a:r>
            <a:r>
              <a:rPr lang="en-US" altLang="ko-KR" sz="1400" dirty="0">
                <a:solidFill>
                  <a:srgbClr val="FF0000"/>
                </a:solidFill>
              </a:rPr>
              <a:t>2&lt;/button&gt;&lt;</a:t>
            </a:r>
            <a:r>
              <a:rPr lang="en-US" altLang="ko-KR" sz="1400" dirty="0" err="1">
                <a:solidFill>
                  <a:srgbClr val="FF0000"/>
                </a:solidFill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pPr defTabSz="180000"/>
            <a:r>
              <a:rPr lang="en-US" altLang="ko-KR" sz="1400" dirty="0" smtClean="0">
                <a:solidFill>
                  <a:srgbClr val="0000FF"/>
                </a:solidFill>
              </a:rPr>
              <a:t>	reset </a:t>
            </a:r>
            <a:r>
              <a:rPr lang="ko-KR" altLang="en-US" sz="1400" dirty="0">
                <a:solidFill>
                  <a:srgbClr val="0000FF"/>
                </a:solidFill>
              </a:rPr>
              <a:t>버튼 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en-US" altLang="ko-KR" sz="1400" dirty="0" smtClean="0">
                <a:solidFill>
                  <a:srgbClr val="0000FF"/>
                </a:solidFill>
              </a:rPr>
              <a:t>  &lt;</a:t>
            </a:r>
            <a:r>
              <a:rPr lang="en-US" altLang="ko-KR" sz="1400" dirty="0">
                <a:solidFill>
                  <a:srgbClr val="0000FF"/>
                </a:solidFill>
              </a:rPr>
              <a:t>input type="reset" value="</a:t>
            </a:r>
            <a:r>
              <a:rPr lang="ko-KR" altLang="en-US" sz="1400" dirty="0" err="1">
                <a:solidFill>
                  <a:srgbClr val="0000FF"/>
                </a:solidFill>
              </a:rPr>
              <a:t>리셋</a:t>
            </a:r>
            <a:r>
              <a:rPr lang="en-US" altLang="ko-KR" sz="1400" dirty="0">
                <a:solidFill>
                  <a:srgbClr val="0000FF"/>
                </a:solidFill>
              </a:rPr>
              <a:t>1"&gt;</a:t>
            </a:r>
          </a:p>
          <a:p>
            <a:pPr defTabSz="180000"/>
            <a:r>
              <a:rPr lang="en-US" altLang="ko-KR" sz="1400" dirty="0" smtClean="0">
                <a:solidFill>
                  <a:srgbClr val="0000FF"/>
                </a:solidFill>
              </a:rPr>
              <a:t>					    &lt;</a:t>
            </a:r>
            <a:r>
              <a:rPr lang="en-US" altLang="ko-KR" sz="1400" dirty="0">
                <a:solidFill>
                  <a:srgbClr val="0000FF"/>
                </a:solidFill>
              </a:rPr>
              <a:t>button type="reset"&gt;</a:t>
            </a:r>
            <a:r>
              <a:rPr lang="ko-KR" altLang="en-US" sz="1400" dirty="0" err="1">
                <a:solidFill>
                  <a:srgbClr val="0000FF"/>
                </a:solidFill>
              </a:rPr>
              <a:t>리셋</a:t>
            </a:r>
            <a:r>
              <a:rPr lang="en-US" altLang="ko-KR" sz="1400" dirty="0">
                <a:solidFill>
                  <a:srgbClr val="0000FF"/>
                </a:solidFill>
              </a:rPr>
              <a:t>2&lt;/button&gt;&lt;</a:t>
            </a:r>
            <a:r>
              <a:rPr lang="en-US" altLang="ko-KR" sz="1400" dirty="0" err="1">
                <a:solidFill>
                  <a:srgbClr val="0000FF"/>
                </a:solidFill>
              </a:rPr>
              <a:t>br</a:t>
            </a:r>
            <a:r>
              <a:rPr lang="en-US" altLang="ko-KR" sz="1400" dirty="0">
                <a:solidFill>
                  <a:srgbClr val="0000FF"/>
                </a:solidFill>
              </a:rPr>
              <a:t>&gt;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</a:t>
            </a:r>
            <a:r>
              <a:rPr lang="ko-KR" altLang="en-US" sz="1400" dirty="0" smtClean="0">
                <a:solidFill>
                  <a:srgbClr val="FF0000"/>
                </a:solidFill>
              </a:rPr>
              <a:t>이미지버튼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</a:rPr>
              <a:t> &lt;</a:t>
            </a:r>
            <a:r>
              <a:rPr lang="en-US" altLang="ko-KR" sz="1400" dirty="0">
                <a:solidFill>
                  <a:srgbClr val="FF0000"/>
                </a:solidFill>
              </a:rPr>
              <a:t>input type="image"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="media/button.png"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>
                <a:solidFill>
                  <a:srgbClr val="FF0000"/>
                </a:solidFill>
              </a:rPr>
              <a:t>							alt</a:t>
            </a:r>
            <a:r>
              <a:rPr lang="en-US" altLang="ko-KR" sz="1400" dirty="0">
                <a:solidFill>
                  <a:srgbClr val="FF0000"/>
                </a:solidFill>
              </a:rPr>
              <a:t>="</a:t>
            </a:r>
            <a:r>
              <a:rPr lang="ko-KR" altLang="en-US" sz="1400" dirty="0">
                <a:solidFill>
                  <a:srgbClr val="FF0000"/>
                </a:solidFill>
              </a:rPr>
              <a:t>이미지 버튼</a:t>
            </a:r>
            <a:r>
              <a:rPr lang="en-US" altLang="ko-KR" sz="1400" dirty="0">
                <a:solidFill>
                  <a:srgbClr val="FF0000"/>
                </a:solidFill>
              </a:rPr>
              <a:t>"&gt;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				&lt;</a:t>
            </a:r>
            <a:r>
              <a:rPr lang="en-US" altLang="ko-KR" sz="1400" dirty="0">
                <a:solidFill>
                  <a:srgbClr val="FF0000"/>
                </a:solidFill>
              </a:rPr>
              <a:t>button type="button</a:t>
            </a:r>
            <a:r>
              <a:rPr lang="en-US" altLang="ko-KR" sz="1400" dirty="0" smtClean="0">
                <a:solidFill>
                  <a:srgbClr val="FF0000"/>
                </a:solidFill>
              </a:rPr>
              <a:t>"&gt;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>
                <a:solidFill>
                  <a:srgbClr val="FF0000"/>
                </a:solidFill>
              </a:rPr>
              <a:t>							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="media/button.png" alt="</a:t>
            </a:r>
            <a:r>
              <a:rPr lang="ko-KR" altLang="en-US" sz="1400" dirty="0">
                <a:solidFill>
                  <a:srgbClr val="FF0000"/>
                </a:solidFill>
              </a:rPr>
              <a:t>이미지 버튼</a:t>
            </a:r>
            <a:r>
              <a:rPr lang="en-US" altLang="ko-KR" sz="1400" dirty="0" smtClean="0">
                <a:solidFill>
                  <a:srgbClr val="FF0000"/>
                </a:solidFill>
              </a:rPr>
              <a:t>"&gt;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>
                <a:solidFill>
                  <a:srgbClr val="FF0000"/>
                </a:solidFill>
              </a:rPr>
              <a:t>					&lt;/</a:t>
            </a:r>
            <a:r>
              <a:rPr lang="en-US" altLang="ko-KR" sz="1400" dirty="0">
                <a:solidFill>
                  <a:srgbClr val="FF0000"/>
                </a:solidFill>
              </a:rPr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>
                <a:latin typeface="+mn-ea"/>
              </a:rPr>
              <a:t>&lt;select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lvl="1" fontAlgn="base"/>
            <a:r>
              <a:rPr lang="ko-KR" altLang="en-US" dirty="0" err="1">
                <a:latin typeface="+mn-ea"/>
              </a:rPr>
              <a:t>드롭다운</a:t>
            </a:r>
            <a:r>
              <a:rPr lang="ko-KR" altLang="en-US" dirty="0">
                <a:latin typeface="+mn-ea"/>
              </a:rPr>
              <a:t> 리스트에 </a:t>
            </a:r>
            <a:r>
              <a:rPr lang="ko-KR" altLang="en-US" dirty="0" smtClean="0">
                <a:latin typeface="+mn-ea"/>
              </a:rPr>
              <a:t>목록 출력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목록을 선택하는 입력 방식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en-US" altLang="ko-KR" dirty="0">
                <a:latin typeface="+mn-ea"/>
                <a:ea typeface="+mn-ea"/>
              </a:rPr>
              <a:t>&lt;option&gt; </a:t>
            </a:r>
            <a:r>
              <a:rPr lang="ko-KR" altLang="en-US" dirty="0" smtClean="0">
                <a:latin typeface="+mn-ea"/>
                <a:ea typeface="+mn-ea"/>
              </a:rPr>
              <a:t>태그로 </a:t>
            </a:r>
            <a:r>
              <a:rPr lang="ko-KR" altLang="en-US" dirty="0">
                <a:latin typeface="+mn-ea"/>
                <a:ea typeface="+mn-ea"/>
              </a:rPr>
              <a:t>항목 </a:t>
            </a:r>
            <a:r>
              <a:rPr lang="ko-KR" altLang="en-US" dirty="0" smtClean="0">
                <a:latin typeface="+mn-ea"/>
                <a:ea typeface="+mn-ea"/>
              </a:rPr>
              <a:t>하나 </a:t>
            </a:r>
            <a:r>
              <a:rPr lang="ko-KR" altLang="en-US" dirty="0">
                <a:latin typeface="+mn-ea"/>
                <a:ea typeface="+mn-ea"/>
              </a:rPr>
              <a:t>표현</a:t>
            </a:r>
          </a:p>
          <a:p>
            <a:pPr lvl="2" fontAlgn="base"/>
            <a:endParaRPr lang="ko-KR" altLang="en-US" dirty="0">
              <a:latin typeface="+mn-ea"/>
              <a:ea typeface="+mn-ea"/>
            </a:endParaRPr>
          </a:p>
          <a:p>
            <a:pPr lvl="1" fontAlgn="base"/>
            <a:endParaRPr lang="en-US" altLang="ko-KR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>
                <a:latin typeface="+mn-ea"/>
              </a:rPr>
              <a:t>기존 </a:t>
            </a:r>
            <a:r>
              <a:rPr lang="en-US" altLang="ko-KR" dirty="0" smtClean="0">
                <a:latin typeface="+mn-ea"/>
              </a:rPr>
              <a:t>HTML</a:t>
            </a:r>
            <a:r>
              <a:rPr lang="ko-KR" altLang="en-US" dirty="0" smtClean="0">
                <a:latin typeface="+mn-ea"/>
              </a:rPr>
              <a:t>의 한계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웹 문서 구조를 표현하는 태그 없음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&lt;div&gt; </a:t>
            </a:r>
            <a:r>
              <a:rPr lang="ko-KR" altLang="en-US" dirty="0">
                <a:latin typeface="+mn-ea"/>
                <a:ea typeface="+mn-ea"/>
              </a:rPr>
              <a:t>태그나 </a:t>
            </a:r>
            <a:r>
              <a:rPr lang="en-US" altLang="ko-KR" dirty="0">
                <a:latin typeface="+mn-ea"/>
                <a:ea typeface="+mn-ea"/>
              </a:rPr>
              <a:t>&lt;table&gt; </a:t>
            </a:r>
            <a:r>
              <a:rPr lang="ko-KR" altLang="en-US" dirty="0" smtClean="0">
                <a:latin typeface="+mn-ea"/>
                <a:ea typeface="+mn-ea"/>
              </a:rPr>
              <a:t>태그로 구조화되어 보이게 작성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HTML </a:t>
            </a:r>
            <a:r>
              <a:rPr lang="ko-KR" altLang="en-US" dirty="0" smtClean="0">
                <a:latin typeface="+mn-ea"/>
                <a:ea typeface="+mn-ea"/>
              </a:rPr>
              <a:t>페이지의 소스를 보면 문서 구조 파악 불가능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문서 구조화의 이유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검색 </a:t>
            </a:r>
            <a:r>
              <a:rPr lang="ko-KR" altLang="en-US" dirty="0">
                <a:latin typeface="+mn-ea"/>
              </a:rPr>
              <a:t>엔진이 좋아하는 웹 </a:t>
            </a:r>
            <a:r>
              <a:rPr lang="ko-KR" altLang="en-US" dirty="0" smtClean="0">
                <a:latin typeface="+mn-ea"/>
              </a:rPr>
              <a:t>페이지 작성의 필요성 대두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정보 탐색이 중요해진 시대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사물인터넷으로 </a:t>
            </a:r>
            <a:r>
              <a:rPr lang="en-US" altLang="ko-KR" dirty="0" smtClean="0">
                <a:latin typeface="+mn-ea"/>
                <a:ea typeface="+mn-ea"/>
              </a:rPr>
              <a:t>IT </a:t>
            </a:r>
            <a:r>
              <a:rPr lang="ko-KR" altLang="en-US" dirty="0" smtClean="0">
                <a:latin typeface="+mn-ea"/>
                <a:ea typeface="+mn-ea"/>
              </a:rPr>
              <a:t>장치들이 스스로 정보 검색하는 시대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사용자가 만든 웹 페이지 가치 극대화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탐색이 쉽도록 작성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웹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웹 문서를 구조화하여 의미 있는 내용 탐색이 용이한 </a:t>
            </a:r>
            <a:r>
              <a:rPr lang="ko-KR" altLang="en-US" dirty="0" smtClean="0">
                <a:latin typeface="+mn-ea"/>
              </a:rPr>
              <a:t>웹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기존 태그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&lt;</a:t>
            </a:r>
            <a:r>
              <a:rPr lang="en-US" altLang="ko-KR" dirty="0">
                <a:latin typeface="+mn-ea"/>
                <a:ea typeface="+mn-ea"/>
              </a:rPr>
              <a:t>p&gt;, &lt;div&gt;, &lt;h1&gt;, &lt;h2&gt; </a:t>
            </a:r>
            <a:r>
              <a:rPr lang="ko-KR" altLang="en-US" dirty="0" smtClean="0">
                <a:latin typeface="+mn-ea"/>
                <a:ea typeface="+mn-ea"/>
              </a:rPr>
              <a:t>등 태그 사용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문서의 </a:t>
            </a:r>
            <a:r>
              <a:rPr lang="ko-KR" altLang="en-US" dirty="0">
                <a:latin typeface="+mn-ea"/>
                <a:ea typeface="+mn-ea"/>
              </a:rPr>
              <a:t>구조나 </a:t>
            </a:r>
            <a:r>
              <a:rPr lang="ko-KR" altLang="en-US" dirty="0" smtClean="0">
                <a:latin typeface="+mn-ea"/>
                <a:ea typeface="+mn-ea"/>
              </a:rPr>
              <a:t>의미 전달 어려움</a:t>
            </a:r>
            <a:endParaRPr lang="ko-KR" altLang="en-US" dirty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시맨틱</a:t>
            </a:r>
            <a:r>
              <a:rPr lang="ko-KR" altLang="en-US" dirty="0" smtClean="0">
                <a:latin typeface="+mn-ea"/>
              </a:rPr>
              <a:t> 태그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문서의 구조와 의미를 전달하는 태그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&lt;</a:t>
            </a:r>
            <a:r>
              <a:rPr lang="en-US" altLang="ko-KR" dirty="0">
                <a:latin typeface="+mn-ea"/>
                <a:ea typeface="+mn-ea"/>
              </a:rPr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>
                <a:latin typeface="+mn-ea"/>
              </a:rPr>
              <a:t>구글</a:t>
            </a:r>
            <a:r>
              <a:rPr lang="ko-KR" altLang="en-US" dirty="0" smtClean="0">
                <a:latin typeface="+mn-ea"/>
              </a:rPr>
              <a:t> 검색 엔진 사례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웹 페이지에서 </a:t>
            </a:r>
            <a:r>
              <a:rPr lang="ko-KR" altLang="en-US" dirty="0" err="1">
                <a:latin typeface="+mn-ea"/>
              </a:rPr>
              <a:t>시맨틱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태그 검색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리뷰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업체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음악 등 검색 결과 제공</a:t>
            </a:r>
            <a:endParaRPr lang="ko-KR" altLang="en-US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2"/>
            <a:endParaRPr lang="ko-KR" altLang="en-US" dirty="0">
              <a:latin typeface="+mn-ea"/>
              <a:ea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200" b="1" dirty="0">
                <a:solidFill>
                  <a:srgbClr val="FF0000"/>
                </a:solidFill>
              </a:rPr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&lt;/</a:t>
            </a:r>
            <a:r>
              <a:rPr lang="en-US" altLang="ko-KR" sz="1200" b="1" dirty="0">
                <a:solidFill>
                  <a:srgbClr val="FF0000"/>
                </a:solidFill>
              </a:rPr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&lt;</a:t>
            </a:r>
            <a:r>
              <a:rPr lang="en-US" altLang="ko-KR" sz="1200" dirty="0" smtClean="0"/>
              <a:t>td&gt;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&lt;/td</a:t>
            </a:r>
            <a:r>
              <a:rPr lang="en-US" altLang="ko-KR" sz="1200" dirty="0"/>
              <a:t>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콘텐트를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3-1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19158</TotalTime>
  <Words>3751</Words>
  <Application>Microsoft Office PowerPoint</Application>
  <PresentationFormat>화면 슬라이드 쇼(4:3)</PresentationFormat>
  <Paragraphs>1117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pc</cp:lastModifiedBy>
  <cp:revision>496</cp:revision>
  <dcterms:created xsi:type="dcterms:W3CDTF">2011-08-27T14:53:28Z</dcterms:created>
  <dcterms:modified xsi:type="dcterms:W3CDTF">2020-03-10T13:14:44Z</dcterms:modified>
</cp:coreProperties>
</file>